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8" r:id="rId3"/>
    <p:sldId id="266" r:id="rId4"/>
    <p:sldId id="267" r:id="rId5"/>
    <p:sldId id="265" r:id="rId6"/>
    <p:sldId id="259" r:id="rId7"/>
    <p:sldId id="262" r:id="rId8"/>
    <p:sldId id="260" r:id="rId9"/>
    <p:sldId id="261" r:id="rId10"/>
    <p:sldId id="263" r:id="rId11"/>
    <p:sldId id="268" r:id="rId12"/>
    <p:sldId id="269" r:id="rId13"/>
    <p:sldId id="270" r:id="rId14"/>
    <p:sldId id="264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75" r:id="rId23"/>
    <p:sldId id="280" r:id="rId24"/>
    <p:sldId id="281" r:id="rId25"/>
    <p:sldId id="282" r:id="rId26"/>
    <p:sldId id="276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757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00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9687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960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7211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9379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2548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4451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504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0695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256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6170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393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133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55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352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847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332A3-3B15-428F-AEA1-656997BAD91C}" type="datetimeFigureOut">
              <a:rPr lang="uk-UA" smtClean="0"/>
              <a:t>17.12.2021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E2B63-486D-4769-921B-8C8B4E4D624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5162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5269" y="789709"/>
            <a:ext cx="9001462" cy="946872"/>
          </a:xfrm>
        </p:spPr>
        <p:txBody>
          <a:bodyPr/>
          <a:lstStyle/>
          <a:p>
            <a:r>
              <a:rPr lang="en-US" dirty="0" smtClean="0"/>
              <a:t>Rocky Website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95269" y="1981201"/>
            <a:ext cx="9001462" cy="418407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SOLID.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Storage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Resiliency model.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Security model.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Hosted Service.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Monitoring.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Demo.</a:t>
            </a:r>
          </a:p>
        </p:txBody>
      </p:sp>
    </p:spTree>
    <p:extLst>
      <p:ext uri="{BB962C8B-B14F-4D97-AF65-F5344CB8AC3E}">
        <p14:creationId xmlns:p14="http://schemas.microsoft.com/office/powerpoint/2010/main" val="59334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702" y="64477"/>
            <a:ext cx="10353761" cy="1326321"/>
          </a:xfrm>
        </p:spPr>
        <p:txBody>
          <a:bodyPr/>
          <a:lstStyle/>
          <a:p>
            <a:r>
              <a:rPr lang="en-US" dirty="0" smtClean="0"/>
              <a:t>Monitoring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790702" y="1002522"/>
            <a:ext cx="10353762" cy="3601351"/>
          </a:xfrm>
        </p:spPr>
        <p:txBody>
          <a:bodyPr>
            <a:normAutofit/>
          </a:bodyPr>
          <a:lstStyle/>
          <a:p>
            <a:r>
              <a:rPr lang="uk-UA" dirty="0" smtClean="0"/>
              <a:t>Моніторинг проводиться за допомогою </a:t>
            </a:r>
            <a:r>
              <a:rPr lang="en-US" dirty="0" smtClean="0"/>
              <a:t>Azure</a:t>
            </a:r>
            <a:r>
              <a:rPr lang="uk-UA" dirty="0" smtClean="0"/>
              <a:t>. В наступних слайдах наведено графіки пунктів моніторингу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2328843"/>
            <a:ext cx="5638580" cy="41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6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438" y="8126"/>
            <a:ext cx="10353761" cy="647448"/>
          </a:xfrm>
        </p:spPr>
        <p:txBody>
          <a:bodyPr/>
          <a:lstStyle/>
          <a:p>
            <a:r>
              <a:rPr lang="en-US" dirty="0">
                <a:effectLst/>
              </a:rPr>
              <a:t>App Service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3" y="655574"/>
            <a:ext cx="10397404" cy="6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124690"/>
            <a:ext cx="10353761" cy="623455"/>
          </a:xfrm>
        </p:spPr>
        <p:txBody>
          <a:bodyPr/>
          <a:lstStyle/>
          <a:p>
            <a:r>
              <a:rPr lang="en-US" dirty="0">
                <a:effectLst/>
              </a:rPr>
              <a:t>App Service plan</a:t>
            </a:r>
            <a:endParaRPr lang="uk-UA" dirty="0"/>
          </a:p>
        </p:txBody>
      </p:sp>
      <p:pic>
        <p:nvPicPr>
          <p:cNvPr id="4" name="Місце для вмісту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73" y="748145"/>
            <a:ext cx="9432035" cy="59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2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801545"/>
            <a:ext cx="10353761" cy="661303"/>
          </a:xfrm>
        </p:spPr>
        <p:txBody>
          <a:bodyPr/>
          <a:lstStyle/>
          <a:p>
            <a:r>
              <a:rPr lang="en-US" dirty="0">
                <a:effectLst/>
              </a:rPr>
              <a:t>SQL database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0" y="2096064"/>
            <a:ext cx="11630891" cy="30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7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63" y="2591888"/>
            <a:ext cx="7076624" cy="3695700"/>
          </a:xfrm>
        </p:spPr>
      </p:pic>
      <p:sp>
        <p:nvSpPr>
          <p:cNvPr id="5" name="TextBox 4"/>
          <p:cNvSpPr txBox="1"/>
          <p:nvPr/>
        </p:nvSpPr>
        <p:spPr>
          <a:xfrm>
            <a:off x="3469394" y="1705088"/>
            <a:ext cx="546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/>
              <a:t>Вигляд головної сторінки проекту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1080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921" y="0"/>
            <a:ext cx="10353761" cy="984069"/>
          </a:xfrm>
        </p:spPr>
        <p:txBody>
          <a:bodyPr/>
          <a:lstStyle/>
          <a:p>
            <a:r>
              <a:rPr lang="uk-UA" dirty="0" smtClean="0"/>
              <a:t>Реєстрація нового користувача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28" y="984069"/>
            <a:ext cx="8269602" cy="4833257"/>
          </a:xfrm>
        </p:spPr>
      </p:pic>
    </p:spTree>
    <p:extLst>
      <p:ext uri="{BB962C8B-B14F-4D97-AF65-F5344CB8AC3E}">
        <p14:creationId xmlns:p14="http://schemas.microsoft.com/office/powerpoint/2010/main" val="162622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uk-UA" dirty="0" err="1" smtClean="0"/>
              <a:t>Логування</a:t>
            </a:r>
            <a:r>
              <a:rPr lang="uk-UA" dirty="0"/>
              <a:t> </a:t>
            </a:r>
            <a:r>
              <a:rPr lang="uk-UA" dirty="0" smtClean="0"/>
              <a:t>вже існуючого користувача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3" y="1326321"/>
            <a:ext cx="7463246" cy="4621533"/>
          </a:xfrm>
        </p:spPr>
      </p:pic>
    </p:spTree>
    <p:extLst>
      <p:ext uri="{BB962C8B-B14F-4D97-AF65-F5344CB8AC3E}">
        <p14:creationId xmlns:p14="http://schemas.microsoft.com/office/powerpoint/2010/main" val="71876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047647"/>
          </a:xfrm>
        </p:spPr>
        <p:txBody>
          <a:bodyPr/>
          <a:lstStyle/>
          <a:p>
            <a:r>
              <a:rPr lang="uk-UA" dirty="0" smtClean="0"/>
              <a:t>Опис характеристик товару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983371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Вигляд проекту очима адміністратора та </a:t>
            </a:r>
            <a:r>
              <a:rPr lang="uk-UA" dirty="0" err="1"/>
              <a:t>в</a:t>
            </a:r>
            <a:r>
              <a:rPr lang="uk-UA" dirty="0" err="1" smtClean="0"/>
              <a:t>спливаюче</a:t>
            </a:r>
            <a:r>
              <a:rPr lang="uk-UA" dirty="0" smtClean="0"/>
              <a:t> контекстне меню, яке має наступні пункти: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12" y="1863290"/>
            <a:ext cx="7942822" cy="43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079" y="0"/>
            <a:ext cx="10353761" cy="696686"/>
          </a:xfrm>
        </p:spPr>
        <p:txBody>
          <a:bodyPr/>
          <a:lstStyle/>
          <a:p>
            <a:r>
              <a:rPr lang="uk-UA" dirty="0" smtClean="0"/>
              <a:t>пункт </a:t>
            </a:r>
            <a:r>
              <a:rPr lang="en-US" dirty="0" smtClean="0"/>
              <a:t>“Category”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96" y="2107474"/>
            <a:ext cx="8233907" cy="4158344"/>
          </a:xfrm>
        </p:spPr>
      </p:pic>
      <p:sp>
        <p:nvSpPr>
          <p:cNvPr id="5" name="TextBox 4"/>
          <p:cNvSpPr txBox="1"/>
          <p:nvPr/>
        </p:nvSpPr>
        <p:spPr>
          <a:xfrm>
            <a:off x="980079" y="1217414"/>
            <a:ext cx="1144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Ми можемо додати нову категорію товару, редагувати вже існуючу та видалити її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7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047647"/>
          </a:xfrm>
        </p:spPr>
        <p:txBody>
          <a:bodyPr/>
          <a:lstStyle/>
          <a:p>
            <a:r>
              <a:rPr lang="uk-UA" dirty="0" smtClean="0"/>
              <a:t>Додавання нової категорії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51" y="1942011"/>
            <a:ext cx="7727372" cy="3849189"/>
          </a:xfrm>
        </p:spPr>
      </p:pic>
    </p:spTree>
    <p:extLst>
      <p:ext uri="{BB962C8B-B14F-4D97-AF65-F5344CB8AC3E}">
        <p14:creationId xmlns:p14="http://schemas.microsoft.com/office/powerpoint/2010/main" val="41534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2778" y="1380882"/>
            <a:ext cx="10353761" cy="753208"/>
          </a:xfrm>
        </p:spPr>
        <p:txBody>
          <a:bodyPr/>
          <a:lstStyle/>
          <a:p>
            <a:r>
              <a:rPr lang="en-US" dirty="0" smtClean="0"/>
              <a:t>Solid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96208" y="2952091"/>
            <a:ext cx="10353762" cy="1957190"/>
          </a:xfrm>
        </p:spPr>
        <p:txBody>
          <a:bodyPr>
            <a:normAutofit/>
          </a:bodyPr>
          <a:lstStyle/>
          <a:p>
            <a:r>
              <a:rPr lang="uk-UA" dirty="0" smtClean="0"/>
              <a:t>Даний веб сайт розроблявся з акцентом на гнучкість,</a:t>
            </a:r>
            <a:r>
              <a:rPr lang="en-US" dirty="0" smtClean="0"/>
              <a:t> </a:t>
            </a:r>
            <a:r>
              <a:rPr lang="uk-UA" dirty="0" smtClean="0"/>
              <a:t>тому був використаний архітектурний шаблон </a:t>
            </a:r>
            <a:r>
              <a:rPr lang="en-US" dirty="0" smtClean="0"/>
              <a:t>MVC</a:t>
            </a:r>
            <a:r>
              <a:rPr lang="uk-UA" dirty="0" smtClean="0"/>
              <a:t>, реалізація </a:t>
            </a:r>
            <a:r>
              <a:rPr lang="en-US" dirty="0" smtClean="0"/>
              <a:t>ASP </a:t>
            </a:r>
            <a:r>
              <a:rPr lang="en-US" dirty="0" err="1" smtClean="0"/>
              <a:t>.Net</a:t>
            </a:r>
            <a:r>
              <a:rPr lang="en-US" dirty="0" smtClean="0"/>
              <a:t> MVC, </a:t>
            </a:r>
            <a:r>
              <a:rPr lang="uk-UA" dirty="0" smtClean="0"/>
              <a:t>невід</a:t>
            </a:r>
            <a:r>
              <a:rPr lang="en-US" dirty="0" smtClean="0"/>
              <a:t>’</a:t>
            </a:r>
            <a:r>
              <a:rPr lang="uk-UA" dirty="0" smtClean="0"/>
              <a:t>ємною частиною були принципи </a:t>
            </a:r>
            <a:r>
              <a:rPr lang="en-US" dirty="0" smtClean="0"/>
              <a:t>SOLID, </a:t>
            </a:r>
            <a:r>
              <a:rPr lang="uk-UA" dirty="0" smtClean="0"/>
              <a:t>основні з яких будуть представлені у наступних слайдах.</a:t>
            </a:r>
          </a:p>
        </p:txBody>
      </p:sp>
    </p:spTree>
    <p:extLst>
      <p:ext uri="{BB962C8B-B14F-4D97-AF65-F5344CB8AC3E}">
        <p14:creationId xmlns:p14="http://schemas.microsoft.com/office/powerpoint/2010/main" val="425017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1091190"/>
          </a:xfrm>
        </p:spPr>
        <p:txBody>
          <a:bodyPr/>
          <a:lstStyle/>
          <a:p>
            <a:r>
              <a:rPr lang="uk-UA" dirty="0" smtClean="0"/>
              <a:t>Редагування існуючої категорії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883" y="2037806"/>
            <a:ext cx="7869744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87086"/>
            <a:ext cx="10353761" cy="1030230"/>
          </a:xfrm>
        </p:spPr>
        <p:txBody>
          <a:bodyPr/>
          <a:lstStyle/>
          <a:p>
            <a:r>
              <a:rPr lang="uk-UA" dirty="0" smtClean="0"/>
              <a:t>Видалення категорії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644" y="2095500"/>
            <a:ext cx="7731186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914400"/>
          </a:xfrm>
        </p:spPr>
        <p:txBody>
          <a:bodyPr/>
          <a:lstStyle/>
          <a:p>
            <a:r>
              <a:rPr lang="uk-UA" dirty="0" smtClean="0"/>
              <a:t>Пункт </a:t>
            </a:r>
            <a:r>
              <a:rPr lang="en-US" dirty="0" smtClean="0"/>
              <a:t>“Application type”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94" y="2635432"/>
            <a:ext cx="7736164" cy="3695700"/>
          </a:xfrm>
        </p:spPr>
      </p:pic>
      <p:sp>
        <p:nvSpPr>
          <p:cNvPr id="6" name="TextBox 5"/>
          <p:cNvSpPr txBox="1"/>
          <p:nvPr/>
        </p:nvSpPr>
        <p:spPr>
          <a:xfrm>
            <a:off x="913796" y="1590250"/>
            <a:ext cx="1034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Ми можемо додати </a:t>
            </a:r>
            <a:r>
              <a:rPr lang="uk-UA" dirty="0" smtClean="0"/>
              <a:t>новий тип </a:t>
            </a:r>
            <a:r>
              <a:rPr lang="uk-UA" dirty="0"/>
              <a:t>товару, редагувати вже </a:t>
            </a:r>
            <a:r>
              <a:rPr lang="uk-UA" dirty="0" smtClean="0"/>
              <a:t>існуючий </a:t>
            </a:r>
            <a:r>
              <a:rPr lang="uk-UA" dirty="0"/>
              <a:t>та видалити </a:t>
            </a:r>
            <a:r>
              <a:rPr lang="uk-UA" dirty="0" smtClean="0"/>
              <a:t>його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4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69668"/>
            <a:ext cx="10353761" cy="1047647"/>
          </a:xfrm>
        </p:spPr>
        <p:txBody>
          <a:bodyPr/>
          <a:lstStyle/>
          <a:p>
            <a:r>
              <a:rPr lang="uk-UA" dirty="0" smtClean="0"/>
              <a:t>Додавання нового типу товару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742" y="2095500"/>
            <a:ext cx="7726991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9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8709"/>
            <a:ext cx="10353761" cy="1117315"/>
          </a:xfrm>
        </p:spPr>
        <p:txBody>
          <a:bodyPr/>
          <a:lstStyle/>
          <a:p>
            <a:r>
              <a:rPr lang="uk-UA" dirty="0" smtClean="0"/>
              <a:t>Редагування існуючого типу товару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351" y="2095500"/>
            <a:ext cx="773577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8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908310"/>
          </a:xfrm>
        </p:spPr>
        <p:txBody>
          <a:bodyPr/>
          <a:lstStyle/>
          <a:p>
            <a:r>
              <a:rPr lang="uk-UA" dirty="0" smtClean="0"/>
              <a:t>Видалення типу товару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06" y="2095500"/>
            <a:ext cx="777066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862149"/>
          </a:xfrm>
        </p:spPr>
        <p:txBody>
          <a:bodyPr/>
          <a:lstStyle/>
          <a:p>
            <a:r>
              <a:rPr lang="uk-UA" dirty="0" smtClean="0"/>
              <a:t>Пункт </a:t>
            </a:r>
            <a:r>
              <a:rPr lang="en-US" dirty="0" smtClean="0"/>
              <a:t>“Product”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54" y="2095500"/>
            <a:ext cx="8512567" cy="3695700"/>
          </a:xfrm>
        </p:spPr>
      </p:pic>
      <p:sp>
        <p:nvSpPr>
          <p:cNvPr id="5" name="TextBox 4"/>
          <p:cNvSpPr txBox="1"/>
          <p:nvPr/>
        </p:nvSpPr>
        <p:spPr>
          <a:xfrm>
            <a:off x="914356" y="862149"/>
            <a:ext cx="915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Можемо додати, новий товар редагувати та видаляти вже існуючі товари.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1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1126024"/>
          </a:xfrm>
        </p:spPr>
        <p:txBody>
          <a:bodyPr/>
          <a:lstStyle/>
          <a:p>
            <a:r>
              <a:rPr lang="uk-UA" dirty="0" smtClean="0"/>
              <a:t>Додавання нового товару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349" y="2095500"/>
            <a:ext cx="7245776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56" y="1288544"/>
            <a:ext cx="9335588" cy="6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Можемо вказати </a:t>
            </a:r>
            <a:r>
              <a:rPr lang="uk-UA" dirty="0"/>
              <a:t>його назву, ціну, опис, додати фото товару, віднести до певної категорії та до певного типу.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66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986687"/>
          </a:xfrm>
        </p:spPr>
        <p:txBody>
          <a:bodyPr/>
          <a:lstStyle/>
          <a:p>
            <a:r>
              <a:rPr lang="uk-UA" dirty="0" smtClean="0"/>
              <a:t>Редагування товару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07" y="2095499"/>
            <a:ext cx="7197306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56" y="1356427"/>
            <a:ext cx="695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Можемо змінити будь який опис та властивість товару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53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9669"/>
            <a:ext cx="10353761" cy="917018"/>
          </a:xfrm>
        </p:spPr>
        <p:txBody>
          <a:bodyPr/>
          <a:lstStyle/>
          <a:p>
            <a:r>
              <a:rPr lang="uk-UA" dirty="0" smtClean="0"/>
              <a:t>Сторінка реєстрації продавця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85" y="2095499"/>
            <a:ext cx="7752982" cy="3695700"/>
          </a:xfrm>
        </p:spPr>
      </p:pic>
      <p:sp>
        <p:nvSpPr>
          <p:cNvPr id="5" name="TextBox 4"/>
          <p:cNvSpPr txBox="1"/>
          <p:nvPr/>
        </p:nvSpPr>
        <p:spPr>
          <a:xfrm>
            <a:off x="913796" y="1356427"/>
            <a:ext cx="953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Сторінка для створення </a:t>
            </a:r>
            <a:r>
              <a:rPr lang="uk-UA" dirty="0" err="1" smtClean="0"/>
              <a:t>аккаунту</a:t>
            </a:r>
            <a:r>
              <a:rPr lang="uk-UA" dirty="0"/>
              <a:t> </a:t>
            </a:r>
            <a:r>
              <a:rPr lang="uk-UA" dirty="0" smtClean="0"/>
              <a:t>адміністратора, для продавця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2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Single responsibility principle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Клас </a:t>
            </a:r>
            <a:r>
              <a:rPr lang="en-US" dirty="0" smtClean="0"/>
              <a:t>Repository </a:t>
            </a:r>
            <a:r>
              <a:rPr lang="uk-UA" dirty="0" smtClean="0"/>
              <a:t>створений </a:t>
            </a:r>
            <a:r>
              <a:rPr lang="uk-UA" dirty="0"/>
              <a:t>з використанням </a:t>
            </a:r>
            <a:r>
              <a:rPr lang="uk-UA" dirty="0" smtClean="0"/>
              <a:t>даного принципу і </a:t>
            </a:r>
            <a:r>
              <a:rPr lang="uk-UA" dirty="0"/>
              <a:t>зміни в цьому класі проводяться при зміні логіки роботи з </a:t>
            </a:r>
            <a:r>
              <a:rPr lang="en-US" dirty="0" err="1" smtClean="0"/>
              <a:t>DataAcces</a:t>
            </a:r>
            <a:r>
              <a:rPr lang="uk-UA" dirty="0" smtClean="0"/>
              <a:t> </a:t>
            </a:r>
            <a:r>
              <a:rPr lang="uk-UA" dirty="0"/>
              <a:t>шаром.  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3" y="3248182"/>
            <a:ext cx="5592513" cy="29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9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0"/>
            <a:ext cx="10353761" cy="1004104"/>
          </a:xfrm>
        </p:spPr>
        <p:txBody>
          <a:bodyPr/>
          <a:lstStyle/>
          <a:p>
            <a:r>
              <a:rPr lang="uk-UA" dirty="0" smtClean="0"/>
              <a:t>Список замовлень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356" y="1555460"/>
            <a:ext cx="1026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Список замовлень, зроблений клієнтами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76149"/>
            <a:ext cx="10353675" cy="2934402"/>
          </a:xfrm>
        </p:spPr>
      </p:pic>
    </p:spTree>
    <p:extLst>
      <p:ext uri="{BB962C8B-B14F-4D97-AF65-F5344CB8AC3E}">
        <p14:creationId xmlns:p14="http://schemas.microsoft.com/office/powerpoint/2010/main" val="292911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56" y="78377"/>
            <a:ext cx="10353761" cy="1091190"/>
          </a:xfrm>
        </p:spPr>
        <p:txBody>
          <a:bodyPr/>
          <a:lstStyle/>
          <a:p>
            <a:r>
              <a:rPr lang="uk-UA" dirty="0" smtClean="0"/>
              <a:t>Корзина покупок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8" y="2630089"/>
            <a:ext cx="5761608" cy="369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56" y="1169567"/>
            <a:ext cx="88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Корзина замовлених товарів очима покупця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06" y="2630089"/>
            <a:ext cx="641329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57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630" y="2575036"/>
            <a:ext cx="10353761" cy="1326321"/>
          </a:xfrm>
        </p:spPr>
        <p:txBody>
          <a:bodyPr/>
          <a:lstStyle/>
          <a:p>
            <a:r>
              <a:rPr lang="uk-UA" dirty="0" smtClean="0"/>
              <a:t>Дякуємо за увагу!!!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2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Interface segregation principle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Даний принцип реалізується створенням інтерфейсів </a:t>
            </a:r>
            <a:r>
              <a:rPr lang="uk-UA" dirty="0"/>
              <a:t>для кожного </a:t>
            </a:r>
            <a:r>
              <a:rPr lang="uk-UA" dirty="0" err="1"/>
              <a:t>репозиторія</a:t>
            </a:r>
            <a:r>
              <a:rPr lang="uk-UA" dirty="0"/>
              <a:t> з урахування особливостей типів моделей.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12" y="3098713"/>
            <a:ext cx="27527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4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360974"/>
            <a:ext cx="10353761" cy="753208"/>
          </a:xfrm>
        </p:spPr>
        <p:txBody>
          <a:bodyPr/>
          <a:lstStyle/>
          <a:p>
            <a:r>
              <a:rPr lang="en-US" dirty="0">
                <a:effectLst/>
              </a:rPr>
              <a:t>Dependency inversion principle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13794" y="1272760"/>
            <a:ext cx="10353762" cy="705509"/>
          </a:xfrm>
        </p:spPr>
        <p:txBody>
          <a:bodyPr>
            <a:normAutofit/>
          </a:bodyPr>
          <a:lstStyle/>
          <a:p>
            <a:r>
              <a:rPr lang="uk-UA" dirty="0" smtClean="0"/>
              <a:t> Конкретні класи залежать від абстракцій у вигляді інтерфейсів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74" y="2136847"/>
            <a:ext cx="72390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6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664" y="11290"/>
            <a:ext cx="10353761" cy="1326321"/>
          </a:xfrm>
        </p:spPr>
        <p:txBody>
          <a:bodyPr/>
          <a:lstStyle/>
          <a:p>
            <a:r>
              <a:rPr lang="en-US" dirty="0" smtClean="0"/>
              <a:t>Storage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0854" y="948739"/>
            <a:ext cx="10353762" cy="641653"/>
          </a:xfrm>
        </p:spPr>
        <p:txBody>
          <a:bodyPr>
            <a:normAutofit fontScale="55000" lnSpcReduction="20000"/>
          </a:bodyPr>
          <a:lstStyle/>
          <a:p>
            <a:r>
              <a:rPr lang="uk-UA" dirty="0" smtClean="0"/>
              <a:t>База даних написана на </a:t>
            </a:r>
            <a:r>
              <a:rPr lang="en-US" dirty="0" smtClean="0"/>
              <a:t>Entity Framework </a:t>
            </a:r>
            <a:r>
              <a:rPr lang="uk-UA" dirty="0" smtClean="0"/>
              <a:t>методом </a:t>
            </a:r>
            <a:r>
              <a:rPr lang="en-US" dirty="0" smtClean="0"/>
              <a:t>Code First.</a:t>
            </a:r>
            <a:r>
              <a:rPr lang="uk-UA" dirty="0" smtClean="0"/>
              <a:t> Наведемо код файлу </a:t>
            </a:r>
            <a:r>
              <a:rPr lang="en-US" dirty="0" smtClean="0"/>
              <a:t>“</a:t>
            </a:r>
            <a:r>
              <a:rPr lang="en-US" dirty="0" err="1" smtClean="0"/>
              <a:t>DBContext</a:t>
            </a:r>
            <a:r>
              <a:rPr lang="en-US" dirty="0" smtClean="0"/>
              <a:t>”, </a:t>
            </a:r>
            <a:r>
              <a:rPr lang="uk-UA" dirty="0" smtClean="0"/>
              <a:t>де зберігаються всі сутності бази даних  та  код моделі замовлення. Сама база зберігається на службі хмарних обрахунків – </a:t>
            </a:r>
            <a:r>
              <a:rPr lang="en-US" dirty="0" smtClean="0"/>
              <a:t>Azure.</a:t>
            </a:r>
            <a:r>
              <a:rPr lang="uk-UA" dirty="0" smtClean="0"/>
              <a:t> Діаграма моделі завантажена на </a:t>
            </a:r>
            <a:r>
              <a:rPr lang="en-US" dirty="0" smtClean="0"/>
              <a:t>GitHub.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74369"/>
            <a:ext cx="4933940" cy="27981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54" y="1590392"/>
            <a:ext cx="3267492" cy="29852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4" y="4817258"/>
            <a:ext cx="9786443" cy="17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4664" y="52070"/>
            <a:ext cx="10353761" cy="1326321"/>
          </a:xfrm>
        </p:spPr>
        <p:txBody>
          <a:bodyPr/>
          <a:lstStyle/>
          <a:p>
            <a:r>
              <a:rPr lang="en-US" dirty="0" smtClean="0"/>
              <a:t>Resiliency model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834664" y="941501"/>
            <a:ext cx="10353762" cy="1353291"/>
          </a:xfrm>
        </p:spPr>
        <p:txBody>
          <a:bodyPr/>
          <a:lstStyle/>
          <a:p>
            <a:r>
              <a:rPr lang="uk-UA" dirty="0" smtClean="0"/>
              <a:t>Один з прикладів реалізації моделі стійкості, реалізований за допомогою атрибуту </a:t>
            </a:r>
          </a:p>
          <a:p>
            <a:pPr marL="0" indent="0">
              <a:buNone/>
            </a:pPr>
            <a:r>
              <a:rPr lang="en-US" dirty="0" err="1" smtClean="0"/>
              <a:t>ValidateAntiForgeryTokenAttribute</a:t>
            </a:r>
            <a:r>
              <a:rPr lang="uk-UA" dirty="0" smtClean="0"/>
              <a:t> цей атрибут допомагає захиститися від підробки </a:t>
            </a:r>
            <a:r>
              <a:rPr lang="uk-UA" dirty="0" err="1" smtClean="0"/>
              <a:t>токену</a:t>
            </a:r>
            <a:r>
              <a:rPr lang="uk-UA" dirty="0" smtClean="0"/>
              <a:t> </a:t>
            </a:r>
            <a:r>
              <a:rPr lang="uk-UA" dirty="0" err="1" smtClean="0"/>
              <a:t>міжсайтових</a:t>
            </a:r>
            <a:r>
              <a:rPr lang="uk-UA" dirty="0" smtClean="0"/>
              <a:t> запитів, а саме стійкість серверу </a:t>
            </a:r>
            <a:r>
              <a:rPr lang="uk-UA" dirty="0" err="1" smtClean="0"/>
              <a:t>хосту</a:t>
            </a:r>
            <a:r>
              <a:rPr lang="uk-UA" dirty="0" smtClean="0"/>
              <a:t> додатку.</a:t>
            </a: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10" y="2385279"/>
            <a:ext cx="7343775" cy="657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25" y="4058187"/>
            <a:ext cx="8201025" cy="2152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664" y="3460255"/>
            <a:ext cx="944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Використовується </a:t>
            </a:r>
            <a:r>
              <a:rPr lang="uk-UA" dirty="0" err="1"/>
              <a:t>відловлення</a:t>
            </a:r>
            <a:r>
              <a:rPr lang="uk-UA" dirty="0"/>
              <a:t> всіх можливих помилок при міграції </a:t>
            </a:r>
            <a:r>
              <a:rPr lang="en-US" dirty="0"/>
              <a:t>Entity Framework.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608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34640"/>
            <a:ext cx="10353761" cy="1326321"/>
          </a:xfrm>
        </p:spPr>
        <p:txBody>
          <a:bodyPr/>
          <a:lstStyle/>
          <a:p>
            <a:r>
              <a:rPr lang="en-US" dirty="0" smtClean="0"/>
              <a:t>Security model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13793" y="1286885"/>
            <a:ext cx="10353762" cy="1310599"/>
          </a:xfrm>
        </p:spPr>
        <p:txBody>
          <a:bodyPr>
            <a:normAutofit/>
          </a:bodyPr>
          <a:lstStyle/>
          <a:p>
            <a:r>
              <a:rPr lang="uk-UA" dirty="0" smtClean="0"/>
              <a:t>Під час реєстрації сервісів в методі </a:t>
            </a:r>
            <a:r>
              <a:rPr lang="en-US" dirty="0" err="1" smtClean="0"/>
              <a:t>ConfigureServices</a:t>
            </a:r>
            <a:r>
              <a:rPr lang="uk-UA" dirty="0" smtClean="0"/>
              <a:t>  відбувається реєстрація </a:t>
            </a:r>
            <a:r>
              <a:rPr lang="en-US" dirty="0">
                <a:effectLst/>
              </a:rPr>
              <a:t>ASP.NET Core </a:t>
            </a:r>
            <a:r>
              <a:rPr lang="en-US" dirty="0" smtClean="0">
                <a:effectLst/>
              </a:rPr>
              <a:t>Identity</a:t>
            </a:r>
            <a:r>
              <a:rPr lang="uk-UA" dirty="0" smtClean="0">
                <a:effectLst/>
              </a:rPr>
              <a:t>, </a:t>
            </a:r>
            <a:r>
              <a:rPr lang="uk-UA" dirty="0" smtClean="0"/>
              <a:t>яка в свою чергу забезпечує наш функціонал великою кількістю </a:t>
            </a:r>
            <a:r>
              <a:rPr lang="uk-UA" dirty="0" smtClean="0"/>
              <a:t>особливостей (</a:t>
            </a:r>
            <a:r>
              <a:rPr lang="uk-UA" dirty="0" err="1" smtClean="0"/>
              <a:t>фітч</a:t>
            </a:r>
            <a:r>
              <a:rPr lang="uk-UA" dirty="0" smtClean="0"/>
              <a:t>), </a:t>
            </a:r>
            <a:r>
              <a:rPr lang="uk-UA" dirty="0" smtClean="0"/>
              <a:t>однією з яких являється хешування </a:t>
            </a:r>
            <a:r>
              <a:rPr lang="uk-UA" dirty="0"/>
              <a:t>паролів </a:t>
            </a:r>
            <a:r>
              <a:rPr lang="uk-UA" dirty="0" smtClean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50" y="4701506"/>
            <a:ext cx="10077450" cy="1590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1" y="2564240"/>
            <a:ext cx="4819650" cy="638175"/>
          </a:xfrm>
          <a:prstGeom prst="rect">
            <a:avLst/>
          </a:prstGeom>
        </p:spPr>
      </p:pic>
      <p:sp>
        <p:nvSpPr>
          <p:cNvPr id="7" name="Прямокутник 6"/>
          <p:cNvSpPr/>
          <p:nvPr/>
        </p:nvSpPr>
        <p:spPr>
          <a:xfrm>
            <a:off x="913793" y="3388064"/>
            <a:ext cx="8475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Для </a:t>
            </a:r>
            <a:r>
              <a:rPr lang="uk-UA" dirty="0" err="1"/>
              <a:t>відловленя</a:t>
            </a:r>
            <a:r>
              <a:rPr lang="uk-UA" dirty="0"/>
              <a:t> глобальних помилок для застосунку на </a:t>
            </a:r>
            <a:r>
              <a:rPr lang="uk-UA" dirty="0" err="1"/>
              <a:t>продакшині</a:t>
            </a:r>
            <a:r>
              <a:rPr lang="uk-UA" dirty="0"/>
              <a:t> використано</a:t>
            </a:r>
            <a:r>
              <a:rPr lang="en-US" dirty="0"/>
              <a:t> “middleware use handler”</a:t>
            </a:r>
            <a:r>
              <a:rPr lang="uk-UA" dirty="0"/>
              <a:t>, яке перенаправляє на</a:t>
            </a:r>
            <a:r>
              <a:rPr lang="en-US" dirty="0"/>
              <a:t> https://aka/ms/aspnetcore-hsts</a:t>
            </a:r>
            <a:r>
              <a:rPr lang="uk-U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25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  <a:r>
              <a:rPr lang="en-US" dirty="0" err="1" smtClean="0"/>
              <a:t>servise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913795" y="1981512"/>
            <a:ext cx="10353762" cy="928742"/>
          </a:xfrm>
        </p:spPr>
        <p:txBody>
          <a:bodyPr/>
          <a:lstStyle/>
          <a:p>
            <a:r>
              <a:rPr lang="uk-UA" dirty="0" smtClean="0"/>
              <a:t>Для </a:t>
            </a:r>
            <a:r>
              <a:rPr lang="uk-UA" dirty="0" err="1" smtClean="0"/>
              <a:t>хостингу</a:t>
            </a:r>
            <a:r>
              <a:rPr lang="uk-UA" dirty="0" smtClean="0"/>
              <a:t> був вибраний сервіс </a:t>
            </a:r>
            <a:r>
              <a:rPr lang="en-US" dirty="0" smtClean="0"/>
              <a:t>Azure</a:t>
            </a:r>
            <a:r>
              <a:rPr lang="uk-UA" dirty="0" smtClean="0"/>
              <a:t>, оскільки він надає безкоштовний термін користування з використанням усіх наявних ресурсів.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51" y="2841109"/>
            <a:ext cx="5176807" cy="37111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201" y="2827232"/>
            <a:ext cx="5706099" cy="37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Булат</Template>
  <TotalTime>172</TotalTime>
  <Words>461</Words>
  <Application>Microsoft Office PowerPoint</Application>
  <PresentationFormat>Widescreen</PresentationFormat>
  <Paragraphs>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Bookman Old Style</vt:lpstr>
      <vt:lpstr>Rockwell</vt:lpstr>
      <vt:lpstr>Damask</vt:lpstr>
      <vt:lpstr>Rocky Website</vt:lpstr>
      <vt:lpstr>Solid</vt:lpstr>
      <vt:lpstr>Single responsibility principle</vt:lpstr>
      <vt:lpstr>Interface segregation principle</vt:lpstr>
      <vt:lpstr>Dependency inversion principle</vt:lpstr>
      <vt:lpstr>Storage</vt:lpstr>
      <vt:lpstr>Resiliency model</vt:lpstr>
      <vt:lpstr>Security model</vt:lpstr>
      <vt:lpstr>Hosted servise</vt:lpstr>
      <vt:lpstr>Monitoring</vt:lpstr>
      <vt:lpstr>App Service</vt:lpstr>
      <vt:lpstr>App Service plan</vt:lpstr>
      <vt:lpstr>SQL database</vt:lpstr>
      <vt:lpstr>Demo</vt:lpstr>
      <vt:lpstr>Реєстрація нового користувача</vt:lpstr>
      <vt:lpstr>Логування вже існуючого користувача</vt:lpstr>
      <vt:lpstr>Опис характеристик товару</vt:lpstr>
      <vt:lpstr>пункт “Category”</vt:lpstr>
      <vt:lpstr>Додавання нової категорії</vt:lpstr>
      <vt:lpstr>Редагування існуючої категорії</vt:lpstr>
      <vt:lpstr>Видалення категорії</vt:lpstr>
      <vt:lpstr>Пункт “Application type”</vt:lpstr>
      <vt:lpstr>Додавання нового типу товару</vt:lpstr>
      <vt:lpstr>Редагування існуючого типу товару</vt:lpstr>
      <vt:lpstr>Видалення типу товару</vt:lpstr>
      <vt:lpstr>Пункт “Product”</vt:lpstr>
      <vt:lpstr>Додавання нового товару</vt:lpstr>
      <vt:lpstr>Редагування товару</vt:lpstr>
      <vt:lpstr>Сторінка реєстрації продавця</vt:lpstr>
      <vt:lpstr>Список замовлень</vt:lpstr>
      <vt:lpstr>Корзина покупок</vt:lpstr>
      <vt:lpstr>Дякуємо за увагу!!!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Rocky Website</dc:title>
  <dc:creator>Користувач Windows</dc:creator>
  <cp:lastModifiedBy>Vlad Pavlyk</cp:lastModifiedBy>
  <cp:revision>19</cp:revision>
  <dcterms:created xsi:type="dcterms:W3CDTF">2021-12-16T19:56:02Z</dcterms:created>
  <dcterms:modified xsi:type="dcterms:W3CDTF">2021-12-16T23:06:41Z</dcterms:modified>
</cp:coreProperties>
</file>